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4" r:id="rId8"/>
    <p:sldId id="280" r:id="rId9"/>
    <p:sldId id="261" r:id="rId10"/>
    <p:sldId id="270" r:id="rId11"/>
    <p:sldId id="271" r:id="rId12"/>
    <p:sldId id="272" r:id="rId13"/>
    <p:sldId id="273" r:id="rId14"/>
    <p:sldId id="274" r:id="rId15"/>
    <p:sldId id="275" r:id="rId16"/>
    <p:sldId id="278" r:id="rId17"/>
  </p:sldIdLst>
  <p:sldSz cx="12192000" cy="6858000"/>
  <p:notesSz cx="6858000" cy="9144000"/>
  <p:embeddedFontLst>
    <p:embeddedFont>
      <p:font typeface="Microsoft Yahei" panose="020B0503020204020204" pitchFamily="34" charset="-122"/>
      <p:regular r:id="rId18"/>
      <p:bold r:id="rId19"/>
    </p:embeddedFont>
    <p:embeddedFont>
      <p:font typeface="Noto Sans SC" panose="020B0200000000000000" pitchFamily="34" charset="-122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22" autoAdjust="0"/>
  </p:normalViewPr>
  <p:slideViewPr>
    <p:cSldViewPr>
      <p:cViewPr varScale="1">
        <p:scale>
          <a:sx n="118" d="100"/>
          <a:sy n="118" d="100"/>
        </p:scale>
        <p:origin x="84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91017" y="1160398"/>
            <a:ext cx="7783830" cy="28417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6600" b="1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“类大众点评”项目</a:t>
            </a:r>
            <a:endParaRPr lang="en-US" altLang="zh-CN" sz="6600" b="1">
              <a:solidFill>
                <a:srgbClr val="86B2D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algn="ctr">
              <a:lnSpc>
                <a:spcPct val="100000"/>
              </a:lnSpc>
            </a:pPr>
            <a:r>
              <a:rPr lang="en-US" altLang="zh-CN" sz="6600" b="1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TOMO</a:t>
            </a:r>
            <a:r>
              <a:rPr lang="zh-CN" altLang="en-US" sz="6600" b="1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介绍</a:t>
            </a:r>
            <a:endParaRPr lang="en-US" sz="6600" b="1">
              <a:solidFill>
                <a:srgbClr val="86B2D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49911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781835" y="4517204"/>
            <a:ext cx="1837111" cy="4248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</a:t>
            </a:r>
            <a:r>
              <a:rPr lang="zh-CN" altLang="en-US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苏天齐</a:t>
            </a:r>
            <a:endParaRPr lang="en-US" sz="1800">
              <a:solidFill>
                <a:srgbClr val="FFFFFF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75777" y="4466256"/>
            <a:ext cx="2402547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73171" y="4517204"/>
            <a:ext cx="1807758" cy="4248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2025-04-11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5FDBF7F-D0DF-7397-4F98-0126B6740E3E}"/>
              </a:ext>
            </a:extLst>
          </p:cNvPr>
          <p:cNvSpPr/>
          <p:nvPr/>
        </p:nvSpPr>
        <p:spPr>
          <a:xfrm>
            <a:off x="1371600" y="5146302"/>
            <a:ext cx="8763000" cy="526712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CF0C5E-D84E-6932-2B60-844F2768FBC9}"/>
              </a:ext>
            </a:extLst>
          </p:cNvPr>
          <p:cNvSpPr txBox="1"/>
          <p:nvPr/>
        </p:nvSpPr>
        <p:spPr>
          <a:xfrm>
            <a:off x="2362200" y="5216129"/>
            <a:ext cx="76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</a:rPr>
              <a:t>小组成员：樊林珂、季节、雷达、叶婷、钟艾玲、王莹、苏天齐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07" name="Picture 2"/>
          <p:cNvPicPr>
            <a:picLocks noChangeAspect="1"/>
          </p:cNvPicPr>
          <p:nvPr/>
        </p:nvPicPr>
        <p:blipFill>
          <a:blip r:embed="rId3"/>
          <a:srcRect l="58572"/>
          <a:stretch>
            <a:fillRect/>
          </a:stretch>
        </p:blipFill>
        <p:spPr>
          <a:xfrm rot="16200000" flipH="1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000008" name="TextBox 3"/>
          <p:cNvSpPr txBox="1"/>
          <p:nvPr/>
        </p:nvSpPr>
        <p:spPr>
          <a:xfrm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04</a:t>
            </a:r>
          </a:p>
        </p:txBody>
      </p:sp>
      <p:sp>
        <p:nvSpPr>
          <p:cNvPr id="1000009" name="TextBox 4"/>
          <p:cNvSpPr txBox="1"/>
          <p:nvPr/>
        </p:nvSpPr>
        <p:spPr>
          <a:xfrm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代码管理</a:t>
            </a:r>
          </a:p>
        </p:txBody>
      </p:sp>
      <p:sp>
        <p:nvSpPr>
          <p:cNvPr id="1000010" name="AutoShape 5"/>
          <p:cNvSpPr/>
          <p:nvPr/>
        </p:nvSpPr>
        <p:spPr>
          <a:xfrm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 lang="en-US" sz="1100"/>
          </a:p>
        </p:txBody>
      </p:sp>
      <p:pic>
        <p:nvPicPr>
          <p:cNvPr id="1000003" name="Picture 6"/>
          <p:cNvPicPr>
            <a:picLocks noChangeAspect="1"/>
          </p:cNvPicPr>
          <p:nvPr/>
        </p:nvPicPr>
        <p:blipFill>
          <a:blip r:embed="rId4"/>
          <a:srcRect l="49954" t="56644" r="31494"/>
          <a:stretch>
            <a:fillRect/>
          </a:stretch>
        </p:blipFill>
        <p:spPr>
          <a:xfrm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0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Github协同开发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8374" y="1306384"/>
            <a:ext cx="2540518" cy="48494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40584" y="1688405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能够安全地存储代码，并允许多人同时编辑和提交代码，大大提高了开发效率。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584" y="1249667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协同开发的优势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4188" y="3389806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通过版本控制，我们可以轻松地追踪代码的变化，并可以回滚到任何历史版本。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4188" y="2951068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版本控制的作用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7792" y="5099311"/>
            <a:ext cx="8109936" cy="115124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通过Pull Request，我们可以请求将分支的代码合并到主分支中，从而保持代码的更新和稳定。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7792" y="4660573"/>
            <a:ext cx="7146070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Pull Request的作用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分支管理策略</a:t>
            </a:r>
          </a:p>
        </p:txBody>
      </p:sp>
      <p:sp>
        <p:nvSpPr>
          <p:cNvPr id="4" name="AutoShape 4"/>
          <p:cNvSpPr/>
          <p:nvPr/>
        </p:nvSpPr>
        <p:spPr>
          <a:xfrm>
            <a:off x="4647367" y="1088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846473" y="261488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分支管理策略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6473" y="831641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采用Git进行分支管理，遵循Git Flow分支管理策略，确保代码的质量。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604734" y="18360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803840" y="268963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主分支保护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3840" y="839116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主分支只接受合并请求，不接受直接提交，保证主分支的稳定和纯净。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534400" y="231803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733506" y="256863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开发</a:t>
            </a: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分支命名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3506" y="3138792"/>
            <a:ext cx="3321438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</a:t>
            </a:r>
            <a:r>
              <a:rPr lang="en-US" altLang="zh-CN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main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分支基础上添加名为“</a:t>
            </a:r>
            <a:r>
              <a:rPr lang="en-US" altLang="zh-CN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dev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”的分支，</a:t>
            </a:r>
            <a:r>
              <a:rPr lang="en-US" altLang="zh-CN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feature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先融入</a:t>
            </a:r>
            <a:r>
              <a:rPr lang="en-US" altLang="zh-CN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dev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，等</a:t>
            </a:r>
            <a:r>
              <a:rPr lang="en-US" altLang="zh-CN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dev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开发完毕，在与主分支融合，完成开发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EC07FC5-E44B-0494-78AD-8A55ECF57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2" y="2310562"/>
            <a:ext cx="7774137" cy="4020696"/>
          </a:xfrm>
          <a:prstGeom prst="rect">
            <a:avLst/>
          </a:prstGeom>
        </p:spPr>
      </p:pic>
      <p:sp>
        <p:nvSpPr>
          <p:cNvPr id="18" name="AutoShape 10">
            <a:extLst>
              <a:ext uri="{FF2B5EF4-FFF2-40B4-BE49-F238E27FC236}">
                <a16:creationId xmlns:a16="http://schemas.microsoft.com/office/drawing/2014/main" id="{F674EA24-9DA6-4F3A-B3E0-8925ADB7EC67}"/>
              </a:ext>
            </a:extLst>
          </p:cNvPr>
          <p:cNvSpPr/>
          <p:nvPr/>
        </p:nvSpPr>
        <p:spPr>
          <a:xfrm>
            <a:off x="8566634" y="4537893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158356D1-FA58-9A1F-CF4C-6DEED3683C51}"/>
              </a:ext>
            </a:extLst>
          </p:cNvPr>
          <p:cNvSpPr txBox="1"/>
          <p:nvPr/>
        </p:nvSpPr>
        <p:spPr>
          <a:xfrm>
            <a:off x="8790233" y="4788496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功能分支命名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F0910A5-02DC-EF3D-15F0-D2AE4602A278}"/>
              </a:ext>
            </a:extLst>
          </p:cNvPr>
          <p:cNvSpPr txBox="1"/>
          <p:nvPr/>
        </p:nvSpPr>
        <p:spPr>
          <a:xfrm>
            <a:off x="8790233" y="5358649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功能分支以`feature-`开头，遵循特定命名规范，便于识别和合并。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Pull Request工作流程</a:t>
            </a: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Fork流程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882" y="1998589"/>
            <a:ext cx="6891292" cy="10836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用户Fork主仓库，克隆到本地，创建功能分支，编写代码，提交，推送到自己的仓库。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Create Pull Request</a:t>
            </a: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Review &amp; Merge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876" y="3775733"/>
            <a:ext cx="6891292" cy="107443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在GitHub上，切换到主仓库，创建Pull Request，将功能分支合并到主仓库。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7157318" cy="10929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代码审查，反馈修改意见，开发者修改后重新提交，直到代码被成功合并</a:t>
            </a:r>
            <a:r>
              <a:rPr lang="zh-CN" alt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，并删除原分支</a:t>
            </a: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。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07" name="Picture 2"/>
          <p:cNvPicPr>
            <a:picLocks noChangeAspect="1"/>
          </p:cNvPicPr>
          <p:nvPr/>
        </p:nvPicPr>
        <p:blipFill>
          <a:blip r:embed="rId3"/>
          <a:srcRect l="58572"/>
          <a:stretch>
            <a:fillRect/>
          </a:stretch>
        </p:blipFill>
        <p:spPr>
          <a:xfrm rot="16200000" flipH="1">
            <a:off x="2664546" y="-2512148"/>
            <a:ext cx="6862906" cy="12192002"/>
          </a:xfrm>
          <a:prstGeom prst="rect">
            <a:avLst/>
          </a:prstGeom>
        </p:spPr>
      </p:pic>
      <p:sp>
        <p:nvSpPr>
          <p:cNvPr id="1000008" name="TextBox 3"/>
          <p:cNvSpPr txBox="1"/>
          <p:nvPr/>
        </p:nvSpPr>
        <p:spPr>
          <a:xfrm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05</a:t>
            </a:r>
          </a:p>
        </p:txBody>
      </p:sp>
      <p:sp>
        <p:nvSpPr>
          <p:cNvPr id="1000009" name="TextBox 4"/>
          <p:cNvSpPr txBox="1"/>
          <p:nvPr/>
        </p:nvSpPr>
        <p:spPr>
          <a:xfrm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总结</a:t>
            </a:r>
          </a:p>
        </p:txBody>
      </p:sp>
      <p:sp>
        <p:nvSpPr>
          <p:cNvPr id="1000010" name="AutoShape 5"/>
          <p:cNvSpPr/>
          <p:nvPr/>
        </p:nvSpPr>
        <p:spPr>
          <a:xfrm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 lang="en-US" sz="1100"/>
          </a:p>
        </p:txBody>
      </p:sp>
      <p:pic>
        <p:nvPicPr>
          <p:cNvPr id="1000003" name="Picture 6"/>
          <p:cNvPicPr>
            <a:picLocks noChangeAspect="1"/>
          </p:cNvPicPr>
          <p:nvPr/>
        </p:nvPicPr>
        <p:blipFill>
          <a:blip r:embed="rId4"/>
          <a:srcRect l="49954" t="56644" r="31494"/>
          <a:stretch>
            <a:fillRect/>
          </a:stretch>
        </p:blipFill>
        <p:spPr>
          <a:xfrm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0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t="4109" b="4109"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友聚TOMO创新餐厅分享模式，用户轻松互加好友，自由评价餐厅，构建真实可靠的美食社区。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采用Gremlin图数据库技术，高效处理复杂社交关系，提升用户互动体验，为美食探索注入新动力。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基于用户行为数据，实现个性化餐厅推荐，让每位用户都能找到心仪的美食，享受专属美食探索之旅。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店家及时回应评价，增强用户参与感，构建积极互动氛围，打造公平、公正、公开的美食评价体系。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应用亮点总结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餐厅分享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图数据库应用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协同过滤推荐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评价互动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009" name="TextBox 3"/>
          <p:cNvSpPr txBox="1"/>
          <p:nvPr/>
        </p:nvSpPr>
        <p:spPr>
          <a:xfrm>
            <a:off x="2204431" y="2546482"/>
            <a:ext cx="7783830" cy="122491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汇报完毕，谢谢大家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1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1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0154" t="3081" r="58103" b="1871"/>
          <a:stretch>
            <a:fillRect/>
          </a:stretch>
        </p:blipFill>
        <p:spPr>
          <a:xfrm rot="5400000" flipV="1">
            <a:off x="2667001" y="-2667000"/>
            <a:ext cx="6857999" cy="12191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97854" y="1420503"/>
            <a:ext cx="6026631" cy="481805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zh-CN" altLang="en-US" sz="232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项目简介</a:t>
            </a:r>
            <a:endParaRPr lang="en-US" sz="2325">
              <a:solidFill>
                <a:srgbClr val="152815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zh-CN" altLang="en-US" sz="232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用到的技术</a:t>
            </a:r>
            <a:endParaRPr lang="en-US" sz="2325">
              <a:solidFill>
                <a:srgbClr val="152815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zh-CN" altLang="en-US" sz="232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分工</a:t>
            </a:r>
            <a:endParaRPr lang="en-US" sz="2325">
              <a:solidFill>
                <a:srgbClr val="152815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32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代码管理</a:t>
            </a:r>
          </a:p>
          <a:p>
            <a:pPr marL="228600" lvl="1" indent="-228600" algn="l">
              <a:lnSpc>
                <a:spcPct val="140000"/>
              </a:lnSpc>
              <a:buFont typeface="Arial"/>
              <a:buChar char="•"/>
            </a:pPr>
            <a:r>
              <a:rPr lang="en-US" sz="232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总结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9765" y="2892742"/>
            <a:ext cx="2375062" cy="10725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5475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07" name="Picture 2"/>
          <p:cNvPicPr>
            <a:picLocks noChangeAspect="1"/>
          </p:cNvPicPr>
          <p:nvPr/>
        </p:nvPicPr>
        <p:blipFill>
          <a:blip r:embed="rId3"/>
          <a:srcRect l="58572"/>
          <a:stretch>
            <a:fillRect/>
          </a:stretch>
        </p:blipFill>
        <p:spPr>
          <a:xfrm rot="16200000" flipH="1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000008" name="TextBox 3"/>
          <p:cNvSpPr txBox="1"/>
          <p:nvPr/>
        </p:nvSpPr>
        <p:spPr>
          <a:xfrm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id="1000009" name="TextBox 4"/>
          <p:cNvSpPr txBox="1"/>
          <p:nvPr/>
        </p:nvSpPr>
        <p:spPr>
          <a:xfrm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引言</a:t>
            </a:r>
          </a:p>
        </p:txBody>
      </p:sp>
      <p:sp>
        <p:nvSpPr>
          <p:cNvPr id="1000010" name="AutoShape 5"/>
          <p:cNvSpPr/>
          <p:nvPr/>
        </p:nvSpPr>
        <p:spPr>
          <a:xfrm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 lang="en-US" sz="1100"/>
          </a:p>
        </p:txBody>
      </p:sp>
      <p:pic>
        <p:nvPicPr>
          <p:cNvPr id="1000003" name="Picture 6"/>
          <p:cNvPicPr>
            <a:picLocks noChangeAspect="1"/>
          </p:cNvPicPr>
          <p:nvPr/>
        </p:nvPicPr>
        <p:blipFill>
          <a:blip r:embed="rId4"/>
          <a:srcRect l="49954" t="56644" r="31494"/>
          <a:stretch>
            <a:fillRect/>
          </a:stretch>
        </p:blipFill>
        <p:spPr>
          <a:xfrm>
            <a:off x="5092971" y="765054"/>
            <a:ext cx="1072055" cy="1879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0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应用简介</a:t>
            </a: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友聚TOMO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068" y="2063770"/>
            <a:ext cx="6891292" cy="10836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友聚TOMO，一款创新生活服务应用，集餐厅评价、社交分享于一体，为用户打造全方位餐饮体验平台。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餐厅评价新体验</a:t>
            </a: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社区互动共享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用户可便捷搜索餐厅并发表评价，店家实时互动反馈，构建透明化沟通桥梁，促进餐饮服务业品质提升。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用户间可互加好友，分享用餐心得，构建专属美食社区。探索周边美食，发现隐藏餐馆，让每一餐都充满惊喜。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 l="18208" r="18208"/>
          <a:stretch>
            <a:fillRect/>
          </a:stretch>
        </p:blipFill>
        <p:spPr>
          <a:xfrm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3AED7D-A328-1D44-784C-CD419D32BDC4}"/>
              </a:ext>
            </a:extLst>
          </p:cNvPr>
          <p:cNvSpPr/>
          <p:nvPr/>
        </p:nvSpPr>
        <p:spPr>
          <a:xfrm>
            <a:off x="2209800" y="-4375"/>
            <a:ext cx="8534400" cy="135692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B5D6AC-A03E-4299-8811-A5ACE1BC3029}"/>
              </a:ext>
            </a:extLst>
          </p:cNvPr>
          <p:cNvSpPr txBox="1"/>
          <p:nvPr/>
        </p:nvSpPr>
        <p:spPr>
          <a:xfrm>
            <a:off x="2362200" y="76200"/>
            <a:ext cx="8077200" cy="82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800" b="1">
                <a:solidFill>
                  <a:schemeClr val="bg2"/>
                </a:solidFill>
                <a:latin typeface="Noto Sans SC"/>
                <a:ea typeface="Noto Sans SC"/>
              </a:rPr>
              <a:t>命名来源：在日语中，朋友的友是</a:t>
            </a:r>
            <a:r>
              <a:rPr lang="en-US" altLang="zh-CN" sz="1800" b="1">
                <a:solidFill>
                  <a:schemeClr val="bg2"/>
                </a:solidFill>
                <a:latin typeface="Noto Sans SC"/>
                <a:ea typeface="Noto Sans SC"/>
              </a:rPr>
              <a:t>TOMO</a:t>
            </a:r>
            <a:r>
              <a:rPr lang="zh-CN" altLang="en-US" sz="1800" b="1">
                <a:solidFill>
                  <a:schemeClr val="bg2"/>
                </a:solidFill>
                <a:latin typeface="Noto Sans SC"/>
                <a:ea typeface="Noto Sans SC"/>
              </a:rPr>
              <a:t>（とも），一起的共也是</a:t>
            </a:r>
            <a:r>
              <a:rPr lang="en-US" altLang="zh-CN" sz="1800" b="1">
                <a:solidFill>
                  <a:schemeClr val="bg2"/>
                </a:solidFill>
                <a:latin typeface="Noto Sans SC"/>
                <a:ea typeface="Noto Sans SC"/>
              </a:rPr>
              <a:t>TOMO</a:t>
            </a:r>
            <a:r>
              <a:rPr lang="zh-CN" altLang="en-US" sz="1800" b="1">
                <a:solidFill>
                  <a:schemeClr val="bg2"/>
                </a:solidFill>
                <a:latin typeface="Noto Sans SC"/>
                <a:ea typeface="Noto Sans SC"/>
              </a:rPr>
              <a:t>（とも），所以一个音两个意思，是为友聚。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11570-ED57-104C-952F-8307CF26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07" name="Picture 2">
            <a:extLst>
              <a:ext uri="{FF2B5EF4-FFF2-40B4-BE49-F238E27FC236}">
                <a16:creationId xmlns:a16="http://schemas.microsoft.com/office/drawing/2014/main" id="{F08808A8-0534-3568-7740-2B623B7E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1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000008" name="TextBox 3">
            <a:extLst>
              <a:ext uri="{FF2B5EF4-FFF2-40B4-BE49-F238E27FC236}">
                <a16:creationId xmlns:a16="http://schemas.microsoft.com/office/drawing/2014/main" id="{8B369B78-D200-685D-B99B-C8A05CC6AF33}"/>
              </a:ext>
            </a:extLst>
          </p:cNvPr>
          <p:cNvSpPr txBox="1"/>
          <p:nvPr/>
        </p:nvSpPr>
        <p:spPr>
          <a:xfrm>
            <a:off x="4434917" y="1215462"/>
            <a:ext cx="3326130" cy="222504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id="1000009" name="TextBox 4">
            <a:extLst>
              <a:ext uri="{FF2B5EF4-FFF2-40B4-BE49-F238E27FC236}">
                <a16:creationId xmlns:a16="http://schemas.microsoft.com/office/drawing/2014/main" id="{8D15B117-DBBC-6663-032E-EA6E08F8F732}"/>
              </a:ext>
            </a:extLst>
          </p:cNvPr>
          <p:cNvSpPr txBox="1"/>
          <p:nvPr/>
        </p:nvSpPr>
        <p:spPr>
          <a:xfrm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用到的技术</a:t>
            </a:r>
            <a:endParaRPr lang="en-US" sz="5000">
              <a:solidFill>
                <a:srgbClr val="86B2D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000010" name="AutoShape 5">
            <a:extLst>
              <a:ext uri="{FF2B5EF4-FFF2-40B4-BE49-F238E27FC236}">
                <a16:creationId xmlns:a16="http://schemas.microsoft.com/office/drawing/2014/main" id="{E19E7717-F0D9-01AC-1FB8-AA89A079C7D3}"/>
              </a:ext>
            </a:extLst>
          </p:cNvPr>
          <p:cNvSpPr/>
          <p:nvPr/>
        </p:nvSpPr>
        <p:spPr>
          <a:xfrm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 lang="en-US" sz="1100"/>
          </a:p>
        </p:txBody>
      </p:sp>
      <p:pic>
        <p:nvPicPr>
          <p:cNvPr id="1000003" name="Picture 6">
            <a:extLst>
              <a:ext uri="{FF2B5EF4-FFF2-40B4-BE49-F238E27FC236}">
                <a16:creationId xmlns:a16="http://schemas.microsoft.com/office/drawing/2014/main" id="{D1A46B2B-287F-EC68-8218-63E01D60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>
            <a:off x="5092971" y="765054"/>
            <a:ext cx="1072055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2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0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6833714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用到的技术</a:t>
            </a:r>
          </a:p>
        </p:txBody>
      </p:sp>
      <p:sp>
        <p:nvSpPr>
          <p:cNvPr id="4" name="AutoShape 4"/>
          <p:cNvSpPr/>
          <p:nvPr/>
        </p:nvSpPr>
        <p:spPr>
          <a:xfrm>
            <a:off x="5929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808710" y="2910022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后端技术栈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2869" y="3537078"/>
            <a:ext cx="3156327" cy="24271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应用后端采用Python语言，结合Flask框架，构建高效稳定的服务端逻辑。利用GremlinPython库操作图数据库，实现数据高效存储与检索。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436612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581860" y="2910022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前端技术栈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52981" y="3537078"/>
            <a:ext cx="3082402" cy="24271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前端选用Vue.js框架，结合Bootstrap和Font Awesome等库，打造用户界面。通过axios与后端API交互，实现数据的动态展示与操作。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1392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8355010" y="2910022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数据库技术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62734" y="3537078"/>
            <a:ext cx="3209195" cy="242710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数据库选用Apache TinkerPop图数据库，存储餐厅、用户、评价等复杂关系数据。Gremlin查询语言助力高效数据操作，支撑应用复杂查询需求。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358286" y="1292917"/>
            <a:ext cx="1475427" cy="1475427"/>
          </a:xfrm>
          <a:prstGeom prst="ellipse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9121095" y="1292917"/>
            <a:ext cx="1475427" cy="1475427"/>
          </a:xfrm>
          <a:prstGeom prst="ellipse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1583319" y="1292917"/>
            <a:ext cx="1475427" cy="1475427"/>
          </a:xfrm>
          <a:prstGeom prst="ellipse">
            <a:avLst/>
          </a:prstGeom>
        </p:spPr>
      </p:pic>
      <p:cxnSp>
        <p:nvCxnSpPr>
          <p:cNvPr id="16" name="Connector 16"/>
          <p:cNvCxnSpPr/>
          <p:nvPr/>
        </p:nvCxnSpPr>
        <p:spPr>
          <a:xfrm>
            <a:off x="3058746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Gremlin图数据库支持</a:t>
            </a: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Gremlin图数据库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882" y="1998589"/>
            <a:ext cx="6891292" cy="10836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Gremlin是Apache TinkerPop图计算框架的图遍历语言。它允许开发者使用一种声明式的方法来对图数据库进行查询和操作，无需关心底层的实现细节。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GremlinPython库</a:t>
            </a: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TinkerPop框架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GremlinPython是Python语言对Gremlin图遍历语言的实现。它提供了一个Pythonic的接口，使得Python开发者能够方便地利用Gremlin来操作图数据库。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TinkerPop是一个用于创建图计算应用的框架。它定义了一系列的标准和规范，旨在简化图数据的处理和分析。应用这些标准，可方便地构建图处理应用。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9D330-22FE-DB2F-BB7E-AE5F41F73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07" name="Picture 2">
            <a:extLst>
              <a:ext uri="{FF2B5EF4-FFF2-40B4-BE49-F238E27FC236}">
                <a16:creationId xmlns:a16="http://schemas.microsoft.com/office/drawing/2014/main" id="{9174E763-791D-7164-AD1E-7584AD0F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572"/>
          <a:stretch>
            <a:fillRect/>
          </a:stretch>
        </p:blipFill>
        <p:spPr>
          <a:xfrm rot="16200000" flipH="1">
            <a:off x="2664546" y="-2664548"/>
            <a:ext cx="6862906" cy="12192002"/>
          </a:xfrm>
          <a:prstGeom prst="rect">
            <a:avLst/>
          </a:prstGeom>
        </p:spPr>
      </p:pic>
      <p:sp>
        <p:nvSpPr>
          <p:cNvPr id="1000008" name="TextBox 3">
            <a:extLst>
              <a:ext uri="{FF2B5EF4-FFF2-40B4-BE49-F238E27FC236}">
                <a16:creationId xmlns:a16="http://schemas.microsoft.com/office/drawing/2014/main" id="{9BD0119D-6BD0-300B-D9EE-65D929E6E48F}"/>
              </a:ext>
            </a:extLst>
          </p:cNvPr>
          <p:cNvSpPr txBox="1"/>
          <p:nvPr/>
        </p:nvSpPr>
        <p:spPr>
          <a:xfrm>
            <a:off x="4434917" y="1215462"/>
            <a:ext cx="3326130" cy="179126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>
                <a:ln w="9525">
                  <a:solidFill>
                    <a:srgbClr val="55819A">
                      <a:alpha val="100000"/>
                    </a:srgbClr>
                  </a:solidFill>
                  <a:prstDash val="solid"/>
                </a:ln>
                <a:solidFill>
                  <a:srgbClr val="DBF1FF">
                    <a:alpha val="100000"/>
                  </a:srgbClr>
                </a:solidFill>
                <a:effectLst>
                  <a:outerShdw dist="38100" dir="2700000">
                    <a:srgbClr val="B3CEE1">
                      <a:alpha val="100000"/>
                    </a:srgbClr>
                  </a:outerShdw>
                </a:effectLst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id="1000009" name="TextBox 4">
            <a:extLst>
              <a:ext uri="{FF2B5EF4-FFF2-40B4-BE49-F238E27FC236}">
                <a16:creationId xmlns:a16="http://schemas.microsoft.com/office/drawing/2014/main" id="{012432FF-BF45-99CE-9D27-89F2504568E4}"/>
              </a:ext>
            </a:extLst>
          </p:cNvPr>
          <p:cNvSpPr txBox="1"/>
          <p:nvPr/>
        </p:nvSpPr>
        <p:spPr>
          <a:xfrm>
            <a:off x="2402697" y="3053220"/>
            <a:ext cx="7386604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000">
                <a:solidFill>
                  <a:srgbClr val="86B2D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分工</a:t>
            </a:r>
            <a:endParaRPr lang="en-US" sz="5000">
              <a:solidFill>
                <a:srgbClr val="86B2D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000010" name="AutoShape 5">
            <a:extLst>
              <a:ext uri="{FF2B5EF4-FFF2-40B4-BE49-F238E27FC236}">
                <a16:creationId xmlns:a16="http://schemas.microsoft.com/office/drawing/2014/main" id="{0DB4970A-47F3-0D37-FB59-BF8F50549BE5}"/>
              </a:ext>
            </a:extLst>
          </p:cNvPr>
          <p:cNvSpPr/>
          <p:nvPr/>
        </p:nvSpPr>
        <p:spPr>
          <a:xfrm>
            <a:off x="3638682" y="4237117"/>
            <a:ext cx="4162095" cy="4616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endParaRPr lang="en-US" sz="1100"/>
          </a:p>
          <a:p>
            <a:pPr algn="ctr"/>
            <a:endParaRPr lang="en-US" sz="1100"/>
          </a:p>
        </p:txBody>
      </p:sp>
      <p:pic>
        <p:nvPicPr>
          <p:cNvPr id="1000003" name="Picture 6">
            <a:extLst>
              <a:ext uri="{FF2B5EF4-FFF2-40B4-BE49-F238E27FC236}">
                <a16:creationId xmlns:a16="http://schemas.microsoft.com/office/drawing/2014/main" id="{7AE52F90-BEB8-74AD-15FF-4BDE5914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54" t="56644" r="31494"/>
          <a:stretch>
            <a:fillRect/>
          </a:stretch>
        </p:blipFill>
        <p:spPr>
          <a:xfrm>
            <a:off x="5092971" y="765054"/>
            <a:ext cx="1072055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7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0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0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0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000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000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742971" y="2306715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前端三人组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794740" cy="19681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季节、钟艾玲、苏天齐、樊林珂构成的后端团队，负责应用后台系统的搭建与维护。他们使用Python等语言，确保系统高效、稳定地运行。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后端四人组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代码管理与分支管理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794740" cy="19958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应用采用Git进行版本控制，确保代码的安全与协作效率。通过GitHub协同开发，实现代码的管理与备份。分支管理策略助力团队协作。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071" y="2954711"/>
            <a:ext cx="3656131" cy="211596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叶婷、王莹、雷达组成的前端团队，负责应用界面的设计与开发。他们利用HTML5、CSS3和JavaScript等技术，构建用户友好、响应迅速的前端界面。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分工协作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7525B"/>
      </a:dk2>
      <a:lt2>
        <a:srgbClr val="E6EEF4"/>
      </a:lt2>
      <a:accent1>
        <a:srgbClr val="78A8C9"/>
      </a:accent1>
      <a:accent2>
        <a:srgbClr val="5E90B2"/>
      </a:accent2>
      <a:accent3>
        <a:srgbClr val="5D8FB2"/>
      </a:accent3>
      <a:accent4>
        <a:srgbClr val="437497"/>
      </a:accent4>
      <a:accent5>
        <a:srgbClr val="3D7195"/>
      </a:accent5>
      <a:accent6>
        <a:srgbClr val="234B6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482</Words>
  <Application>Microsoft Office PowerPoint</Application>
  <PresentationFormat>宽屏</PresentationFormat>
  <Paragraphs>92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Noto Sans SC</vt:lpstr>
      <vt:lpstr>Arial</vt:lpstr>
      <vt:lpstr>Microsoft Yahei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り ゆ</cp:lastModifiedBy>
  <cp:revision>16</cp:revision>
  <dcterms:created xsi:type="dcterms:W3CDTF">2006-08-16T00:00:00Z</dcterms:created>
  <dcterms:modified xsi:type="dcterms:W3CDTF">2025-04-10T06:59:23Z</dcterms:modified>
</cp:coreProperties>
</file>